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8" r:id="rId3"/>
    <p:sldId id="285" r:id="rId4"/>
    <p:sldId id="286" r:id="rId5"/>
    <p:sldId id="288" r:id="rId6"/>
    <p:sldId id="287" r:id="rId7"/>
    <p:sldId id="290" r:id="rId8"/>
    <p:sldId id="291" r:id="rId9"/>
    <p:sldId id="289" r:id="rId10"/>
    <p:sldId id="260" r:id="rId11"/>
    <p:sldId id="257" r:id="rId12"/>
    <p:sldId id="259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76" r:id="rId3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3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1FBAD7A-C851-4638-B862-C49C896E04EC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2.png"/><Relationship Id="rId7" Type="http://schemas.openxmlformats.org/officeDocument/2006/relationships/image" Target="../media/image10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2.png"/><Relationship Id="rId7" Type="http://schemas.openxmlformats.org/officeDocument/2006/relationships/image" Target="../media/image12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.png"/><Relationship Id="rId7" Type="http://schemas.openxmlformats.org/officeDocument/2006/relationships/image" Target="../media/image10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2.png"/><Relationship Id="rId7" Type="http://schemas.openxmlformats.org/officeDocument/2006/relationships/image" Target="../media/image17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2.png"/><Relationship Id="rId7" Type="http://schemas.openxmlformats.org/officeDocument/2006/relationships/image" Target="../media/image120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image" Target="../media/image2.png"/><Relationship Id="rId7" Type="http://schemas.openxmlformats.org/officeDocument/2006/relationships/image" Target="../media/image21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3" Type="http://schemas.openxmlformats.org/officeDocument/2006/relationships/image" Target="../media/image2.png"/><Relationship Id="rId7" Type="http://schemas.openxmlformats.org/officeDocument/2006/relationships/image" Target="../media/image12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2.png"/><Relationship Id="rId7" Type="http://schemas.openxmlformats.org/officeDocument/2006/relationships/image" Target="../media/image25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2.png"/><Relationship Id="rId7" Type="http://schemas.openxmlformats.org/officeDocument/2006/relationships/image" Target="../media/image10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2.png"/><Relationship Id="rId7" Type="http://schemas.openxmlformats.org/officeDocument/2006/relationships/image" Target="../media/image12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.png"/><Relationship Id="rId7" Type="http://schemas.openxmlformats.org/officeDocument/2006/relationships/image" Target="../media/image100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2.png"/><Relationship Id="rId7" Type="http://schemas.openxmlformats.org/officeDocument/2006/relationships/image" Target="../media/image170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2.png"/><Relationship Id="rId7" Type="http://schemas.openxmlformats.org/officeDocument/2006/relationships/image" Target="../media/image12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image" Target="../media/image2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3" Type="http://schemas.openxmlformats.org/officeDocument/2006/relationships/image" Target="../media/image2.png"/><Relationship Id="rId7" Type="http://schemas.openxmlformats.org/officeDocument/2006/relationships/image" Target="../media/image12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2.png"/><Relationship Id="rId7" Type="http://schemas.openxmlformats.org/officeDocument/2006/relationships/image" Target="../media/image47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2.png"/><Relationship Id="rId7" Type="http://schemas.openxmlformats.org/officeDocument/2006/relationships/image" Target="../media/image51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2.png"/><Relationship Id="rId7" Type="http://schemas.openxmlformats.org/officeDocument/2006/relationships/image" Target="../media/image53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2.png"/><Relationship Id="rId7" Type="http://schemas.openxmlformats.org/officeDocument/2006/relationships/image" Target="../media/image10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2.png"/><Relationship Id="rId7" Type="http://schemas.openxmlformats.org/officeDocument/2006/relationships/image" Target="../media/image59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2.png"/><Relationship Id="rId7" Type="http://schemas.openxmlformats.org/officeDocument/2006/relationships/image" Target="../media/image6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5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2.png"/><Relationship Id="rId7" Type="http://schemas.openxmlformats.org/officeDocument/2006/relationships/image" Target="../media/image6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2.png"/><Relationship Id="rId7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5.png"/><Relationship Id="rId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5.png"/><Relationship Id="rId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1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3.png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png"/><Relationship Id="rId3" Type="http://schemas.openxmlformats.org/officeDocument/2006/relationships/image" Target="../media/image2.png"/><Relationship Id="rId7" Type="http://schemas.openxmlformats.org/officeDocument/2006/relationships/image" Target="../media/image22.png"/><Relationship Id="rId12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24.png"/><Relationship Id="rId5" Type="http://schemas.openxmlformats.org/officeDocument/2006/relationships/image" Target="../media/image4.png"/><Relationship Id="rId10" Type="http://schemas.openxmlformats.org/officeDocument/2006/relationships/image" Target="../media/image231.png"/><Relationship Id="rId4" Type="http://schemas.openxmlformats.org/officeDocument/2006/relationships/image" Target="../media/image3.png"/><Relationship Id="rId9" Type="http://schemas.openxmlformats.org/officeDocument/2006/relationships/image" Target="../media/image2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png"/><Relationship Id="rId3" Type="http://schemas.openxmlformats.org/officeDocument/2006/relationships/image" Target="../media/image2.png"/><Relationship Id="rId7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22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33.png"/><Relationship Id="rId4" Type="http://schemas.openxmlformats.org/officeDocument/2006/relationships/image" Target="../media/image3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How Tall the Triangle?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Penguin book of Puzzles</a:t>
            </a:r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EBAFD-4EFF-45C1-8876-D7C249939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A55F5-0D11-4244-8A2C-49BF7913C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55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040"/>
            <a:ext cx="8229600" cy="797560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+mn-lt"/>
              </a:rPr>
              <a:t>NOTE TO TEACHER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8385" y="2360825"/>
            <a:ext cx="80746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sum of the perpendicular lengths to a common point in an equilateral triangle is the height of the triangle.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3400" y="878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74715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9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30978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30978" cy="3467937"/>
              </a:xfrm>
              <a:prstGeom prst="rect">
                <a:avLst/>
              </a:prstGeom>
              <a:blipFill>
                <a:blip r:embed="rId2"/>
                <a:stretch>
                  <a:fillRect l="-2389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315160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0082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00826" cy="3467937"/>
              </a:xfrm>
              <a:prstGeom prst="rect">
                <a:avLst/>
              </a:prstGeom>
              <a:blipFill>
                <a:blip r:embed="rId2"/>
                <a:stretch>
                  <a:fillRect l="-2344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257224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84778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84778" cy="3467937"/>
              </a:xfrm>
              <a:prstGeom prst="rect">
                <a:avLst/>
              </a:prstGeom>
              <a:blipFill>
                <a:blip r:embed="rId2"/>
                <a:stretch>
                  <a:fillRect l="-2294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252303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blipFill>
                <a:blip r:embed="rId2"/>
                <a:stretch>
                  <a:fillRect l="-239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99167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65185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65185" cy="3467937"/>
              </a:xfrm>
              <a:prstGeom prst="rect">
                <a:avLst/>
              </a:prstGeom>
              <a:blipFill>
                <a:blip r:embed="rId2"/>
                <a:stretch>
                  <a:fillRect l="-2308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374189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30978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30978" cy="3467937"/>
              </a:xfrm>
              <a:prstGeom prst="rect">
                <a:avLst/>
              </a:prstGeom>
              <a:blipFill>
                <a:blip r:embed="rId2"/>
                <a:stretch>
                  <a:fillRect l="-2389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91273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30978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30978" cy="3467937"/>
              </a:xfrm>
              <a:prstGeom prst="rect">
                <a:avLst/>
              </a:prstGeom>
              <a:blipFill>
                <a:blip r:embed="rId2"/>
                <a:stretch>
                  <a:fillRect l="-2389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52842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11880A-00F9-4D5B-9DA4-57866C2EBAA7}"/>
              </a:ext>
            </a:extLst>
          </p:cNvPr>
          <p:cNvSpPr>
            <a:spLocks noChangeAspect="1"/>
          </p:cNvSpPr>
          <p:nvPr/>
        </p:nvSpPr>
        <p:spPr>
          <a:xfrm>
            <a:off x="239492" y="0"/>
            <a:ext cx="8899200" cy="6259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461453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4614538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3662550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3662550"/>
                <a:ext cx="38504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3566853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3566853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C7E1490-E174-4FAB-BD93-F97EFA054687}"/>
                  </a:ext>
                </a:extLst>
              </p:cNvPr>
              <p:cNvSpPr txBox="1"/>
              <p:nvPr/>
            </p:nvSpPr>
            <p:spPr>
              <a:xfrm>
                <a:off x="304800" y="1291318"/>
                <a:ext cx="390082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C7E1490-E174-4FAB-BD93-F97EFA0546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291318"/>
                <a:ext cx="3900826" cy="3467937"/>
              </a:xfrm>
              <a:prstGeom prst="rect">
                <a:avLst/>
              </a:prstGeom>
              <a:blipFill>
                <a:blip r:embed="rId9"/>
                <a:stretch>
                  <a:fillRect l="-2344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29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blipFill>
                <a:blip r:embed="rId2"/>
                <a:stretch>
                  <a:fillRect l="-239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63839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0082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00826" cy="3467937"/>
              </a:xfrm>
              <a:prstGeom prst="rect">
                <a:avLst/>
              </a:prstGeom>
              <a:blipFill>
                <a:blip r:embed="rId2"/>
                <a:stretch>
                  <a:fillRect l="-2344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244665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blipFill>
                <a:blip r:embed="rId2"/>
                <a:stretch>
                  <a:fillRect l="-236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94486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725803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725803" cy="3467937"/>
              </a:xfrm>
              <a:prstGeom prst="rect">
                <a:avLst/>
              </a:prstGeom>
              <a:blipFill>
                <a:blip r:embed="rId2"/>
                <a:stretch>
                  <a:fillRect l="-2455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204325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17224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17224" cy="3467937"/>
              </a:xfrm>
              <a:prstGeom prst="rect">
                <a:avLst/>
              </a:prstGeom>
              <a:blipFill>
                <a:blip r:embed="rId2"/>
                <a:stretch>
                  <a:fillRect l="-2333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382074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blipFill>
                <a:blip r:embed="rId2"/>
                <a:stretch>
                  <a:fillRect l="-236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386435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blipFill>
                <a:blip r:embed="rId2"/>
                <a:stretch>
                  <a:fillRect l="-236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6804979" y="41306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/>
              <a:t>2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47620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67336" cy="3467937"/>
              </a:xfrm>
              <a:prstGeom prst="rect">
                <a:avLst/>
              </a:prstGeom>
              <a:blipFill>
                <a:blip r:embed="rId2"/>
                <a:stretch>
                  <a:fillRect l="-236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307855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17224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17224" cy="3467937"/>
              </a:xfrm>
              <a:prstGeom prst="rect">
                <a:avLst/>
              </a:prstGeom>
              <a:blipFill>
                <a:blip r:embed="rId2"/>
                <a:stretch>
                  <a:fillRect l="-2333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60168" y="508263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168" y="5082636"/>
                <a:ext cx="723275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8.3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384762" y="4122039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11.5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4762" y="4122039"/>
                <a:ext cx="723275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75820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762834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762834" cy="3467937"/>
              </a:xfrm>
              <a:prstGeom prst="rect">
                <a:avLst/>
              </a:prstGeom>
              <a:blipFill>
                <a:blip r:embed="rId2"/>
                <a:stretch>
                  <a:fillRect l="-2431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934337" y="508263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5.6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337" y="5082636"/>
                <a:ext cx="580608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</m:t>
                      </m:r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439189" y="4078495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189" y="4078495"/>
                <a:ext cx="580608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62088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4800" y="1291318"/>
            <a:ext cx="4561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Let’s look at the general case.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3662550"/>
                <a:ext cx="4429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3662550"/>
                <a:ext cx="44294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3566853"/>
                <a:ext cx="4682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3566853"/>
                <a:ext cx="4682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3966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900826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900826" cy="3467937"/>
              </a:xfrm>
              <a:prstGeom prst="rect">
                <a:avLst/>
              </a:prstGeom>
              <a:blipFill>
                <a:blip r:embed="rId2"/>
                <a:stretch>
                  <a:fillRect l="-2344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2.9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493619" y="4089381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6.1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619" y="4089381"/>
                <a:ext cx="580608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313474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blipFill>
                <a:blip r:embed="rId2"/>
                <a:stretch>
                  <a:fillRect l="-239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956111" y="5082636"/>
                <a:ext cx="5806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7.7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111" y="5082636"/>
                <a:ext cx="580607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38504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111153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9.3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111153"/>
                <a:ext cx="580608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844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794987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794987" cy="3467937"/>
              </a:xfrm>
              <a:prstGeom prst="rect">
                <a:avLst/>
              </a:prstGeom>
              <a:blipFill>
                <a:blip r:embed="rId2"/>
                <a:stretch>
                  <a:fillRect l="-2408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814594" y="5082636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594" y="5082636"/>
                <a:ext cx="723275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7.5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034951"/>
                <a:ext cx="527709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230288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blipFill>
                <a:blip r:embed="rId2"/>
                <a:stretch>
                  <a:fillRect l="-239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956109" y="508263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109" y="5082636"/>
                <a:ext cx="580608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2.4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132924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132924"/>
                <a:ext cx="580608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59722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714207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714207" cy="3467937"/>
              </a:xfrm>
              <a:prstGeom prst="rect">
                <a:avLst/>
              </a:prstGeom>
              <a:blipFill>
                <a:blip r:embed="rId2"/>
                <a:stretch>
                  <a:fillRect l="-2463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945223" y="5082636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5.5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223" y="5082636"/>
                <a:ext cx="580608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6804979" y="4130648"/>
            <a:ext cx="50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/>
              <a:t>2.2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122039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3.3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122039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296474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814580" cy="3467937"/>
              </a:xfrm>
              <a:prstGeom prst="rect">
                <a:avLst/>
              </a:prstGeom>
              <a:blipFill>
                <a:blip r:embed="rId2"/>
                <a:stretch>
                  <a:fillRect l="-2396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508263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2.7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4122039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8.3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4122039"/>
                <a:ext cx="580608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90371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1704985"/>
                <a:ext cx="3693168" cy="3467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04985"/>
                <a:ext cx="3693168" cy="3467937"/>
              </a:xfrm>
              <a:prstGeom prst="rect">
                <a:avLst/>
              </a:prstGeom>
              <a:blipFill>
                <a:blip r:embed="rId2"/>
                <a:stretch>
                  <a:fillRect l="-2475" r="-165" b="-3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1280261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87544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425" y="5082636"/>
                <a:ext cx="52770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8.2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4130648"/>
                <a:ext cx="58060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330337" y="4067609"/>
                <a:ext cx="7232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11.8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337" y="4067609"/>
                <a:ext cx="723275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879230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C5385A-0F3F-42CC-B254-0DD6B16D8DAA}"/>
              </a:ext>
            </a:extLst>
          </p:cNvPr>
          <p:cNvSpPr txBox="1"/>
          <p:nvPr/>
        </p:nvSpPr>
        <p:spPr>
          <a:xfrm>
            <a:off x="0" y="639633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SIC_75</a:t>
            </a:r>
          </a:p>
        </p:txBody>
      </p:sp>
    </p:spTree>
    <p:extLst>
      <p:ext uri="{BB962C8B-B14F-4D97-AF65-F5344CB8AC3E}">
        <p14:creationId xmlns:p14="http://schemas.microsoft.com/office/powerpoint/2010/main" val="13480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7BA6EA-D9B7-44B5-8A27-89AAC4D24E6A}"/>
              </a:ext>
            </a:extLst>
          </p:cNvPr>
          <p:cNvCxnSpPr/>
          <p:nvPr/>
        </p:nvCxnSpPr>
        <p:spPr>
          <a:xfrm>
            <a:off x="4550234" y="3934305"/>
            <a:ext cx="3096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9EB18E0-4090-47B3-A2C1-9B85405704F0}"/>
              </a:ext>
            </a:extLst>
          </p:cNvPr>
          <p:cNvGrpSpPr/>
          <p:nvPr/>
        </p:nvGrpSpPr>
        <p:grpSpPr>
          <a:xfrm>
            <a:off x="3902036" y="3292881"/>
            <a:ext cx="1340043" cy="1300480"/>
            <a:chOff x="3902036" y="3292881"/>
            <a:chExt cx="1340043" cy="13004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3E314A9-BD99-477D-AA5C-E530D481832C}"/>
                    </a:ext>
                  </a:extLst>
                </p:cNvPr>
                <p:cNvSpPr txBox="1"/>
                <p:nvPr/>
              </p:nvSpPr>
              <p:spPr>
                <a:xfrm flipH="1">
                  <a:off x="4615123" y="3589515"/>
                  <a:ext cx="62695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GB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3E314A9-BD99-477D-AA5C-E530D481832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615123" y="3589515"/>
                  <a:ext cx="626956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FE5FC805-55CE-40B4-9BE5-D2745C435647}"/>
                </a:ext>
              </a:extLst>
            </p:cNvPr>
            <p:cNvSpPr/>
            <p:nvPr/>
          </p:nvSpPr>
          <p:spPr>
            <a:xfrm>
              <a:off x="3902036" y="3292881"/>
              <a:ext cx="1300480" cy="1300480"/>
            </a:xfrm>
            <a:prstGeom prst="arc">
              <a:avLst>
                <a:gd name="adj1" fmla="val 18088610"/>
                <a:gd name="adj2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0672046-3C18-47AF-9220-26A5E82B1FA5}"/>
                  </a:ext>
                </a:extLst>
              </p:cNvPr>
              <p:cNvSpPr txBox="1"/>
              <p:nvPr/>
            </p:nvSpPr>
            <p:spPr>
              <a:xfrm>
                <a:off x="5087760" y="3954625"/>
                <a:ext cx="990464" cy="676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func>
                            <m:func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dirty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60</m:t>
                              </m:r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0672046-3C18-47AF-9220-26A5E82B1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760" y="3954625"/>
                <a:ext cx="990464" cy="67672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5D7A2D1-B97B-4B89-8B1C-E685F9945290}"/>
                  </a:ext>
                </a:extLst>
              </p:cNvPr>
              <p:cNvSpPr txBox="1"/>
              <p:nvPr/>
            </p:nvSpPr>
            <p:spPr>
              <a:xfrm>
                <a:off x="6632080" y="4025745"/>
                <a:ext cx="990464" cy="619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func>
                            <m:func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dirty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60</m:t>
                              </m:r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5D7A2D1-B97B-4B89-8B1C-E685F9945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080" y="4025745"/>
                <a:ext cx="990464" cy="6193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622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7BA6EA-D9B7-44B5-8A27-89AAC4D24E6A}"/>
              </a:ext>
            </a:extLst>
          </p:cNvPr>
          <p:cNvCxnSpPr/>
          <p:nvPr/>
        </p:nvCxnSpPr>
        <p:spPr>
          <a:xfrm>
            <a:off x="4550234" y="3934305"/>
            <a:ext cx="3096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82894A6-C164-4934-87C9-BF59F1140C05}"/>
              </a:ext>
            </a:extLst>
          </p:cNvPr>
          <p:cNvCxnSpPr/>
          <p:nvPr/>
        </p:nvCxnSpPr>
        <p:spPr>
          <a:xfrm>
            <a:off x="4572000" y="3919661"/>
            <a:ext cx="0" cy="1775998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A3B6275-ABE1-463D-90CD-24A00EBF94B1}"/>
              </a:ext>
            </a:extLst>
          </p:cNvPr>
          <p:cNvCxnSpPr/>
          <p:nvPr/>
        </p:nvCxnSpPr>
        <p:spPr>
          <a:xfrm>
            <a:off x="7647250" y="3933528"/>
            <a:ext cx="0" cy="1775998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9EB18E0-4090-47B3-A2C1-9B85405704F0}"/>
              </a:ext>
            </a:extLst>
          </p:cNvPr>
          <p:cNvGrpSpPr/>
          <p:nvPr/>
        </p:nvGrpSpPr>
        <p:grpSpPr>
          <a:xfrm>
            <a:off x="3902036" y="3292881"/>
            <a:ext cx="1340043" cy="1300480"/>
            <a:chOff x="3902036" y="3292881"/>
            <a:chExt cx="1340043" cy="13004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3E314A9-BD99-477D-AA5C-E530D481832C}"/>
                    </a:ext>
                  </a:extLst>
                </p:cNvPr>
                <p:cNvSpPr txBox="1"/>
                <p:nvPr/>
              </p:nvSpPr>
              <p:spPr>
                <a:xfrm flipH="1">
                  <a:off x="4615123" y="3589515"/>
                  <a:ext cx="62695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GB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3E314A9-BD99-477D-AA5C-E530D481832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615123" y="3589515"/>
                  <a:ext cx="626956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FE5FC805-55CE-40B4-9BE5-D2745C435647}"/>
                </a:ext>
              </a:extLst>
            </p:cNvPr>
            <p:cNvSpPr/>
            <p:nvPr/>
          </p:nvSpPr>
          <p:spPr>
            <a:xfrm>
              <a:off x="3902036" y="3292881"/>
              <a:ext cx="1300480" cy="1300480"/>
            </a:xfrm>
            <a:prstGeom prst="arc">
              <a:avLst>
                <a:gd name="adj1" fmla="val 18088610"/>
                <a:gd name="adj2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A4799F3-BEC3-49E8-A8F2-150F7A12F2DE}"/>
              </a:ext>
            </a:extLst>
          </p:cNvPr>
          <p:cNvGrpSpPr/>
          <p:nvPr/>
        </p:nvGrpSpPr>
        <p:grpSpPr>
          <a:xfrm>
            <a:off x="5087760" y="3954625"/>
            <a:ext cx="2534784" cy="690457"/>
            <a:chOff x="5087760" y="3944465"/>
            <a:chExt cx="2534784" cy="6904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0672046-3C18-47AF-9220-26A5E82B1FA5}"/>
                    </a:ext>
                  </a:extLst>
                </p:cNvPr>
                <p:cNvSpPr txBox="1"/>
                <p:nvPr/>
              </p:nvSpPr>
              <p:spPr>
                <a:xfrm>
                  <a:off x="5087760" y="3944465"/>
                  <a:ext cx="990464" cy="6767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0672046-3C18-47AF-9220-26A5E82B1F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3944465"/>
                  <a:ext cx="990464" cy="67672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5D7A2D1-B97B-4B89-8B1C-E685F9945290}"/>
                    </a:ext>
                  </a:extLst>
                </p:cNvPr>
                <p:cNvSpPr txBox="1"/>
                <p:nvPr/>
              </p:nvSpPr>
              <p:spPr>
                <a:xfrm>
                  <a:off x="6632080" y="4015585"/>
                  <a:ext cx="990464" cy="61933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5D7A2D1-B97B-4B89-8B1C-E685F99452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32080" y="4015585"/>
                  <a:ext cx="990464" cy="61933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6210B9B-243D-4324-A30E-3056CD9486B1}"/>
              </a:ext>
            </a:extLst>
          </p:cNvPr>
          <p:cNvGrpSpPr/>
          <p:nvPr/>
        </p:nvGrpSpPr>
        <p:grpSpPr>
          <a:xfrm>
            <a:off x="4572000" y="5902960"/>
            <a:ext cx="3084394" cy="719749"/>
            <a:chOff x="4572000" y="5902960"/>
            <a:chExt cx="3084394" cy="7197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9E3E9F42-1E28-44E8-A20C-88C0DCC99E88}"/>
                    </a:ext>
                  </a:extLst>
                </p:cNvPr>
                <p:cNvSpPr txBox="1"/>
                <p:nvPr/>
              </p:nvSpPr>
              <p:spPr>
                <a:xfrm>
                  <a:off x="5087760" y="5945985"/>
                  <a:ext cx="2044919" cy="6767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9E3E9F42-1E28-44E8-A20C-88C0DCC99E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5945985"/>
                  <a:ext cx="2044919" cy="67672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7E85B0A-CEEF-4D51-BF15-5A3F898A8BB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5902960"/>
              <a:ext cx="308439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9739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7BA6EA-D9B7-44B5-8A27-89AAC4D24E6A}"/>
              </a:ext>
            </a:extLst>
          </p:cNvPr>
          <p:cNvCxnSpPr/>
          <p:nvPr/>
        </p:nvCxnSpPr>
        <p:spPr>
          <a:xfrm>
            <a:off x="4550234" y="3934305"/>
            <a:ext cx="3096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82894A6-C164-4934-87C9-BF59F1140C05}"/>
              </a:ext>
            </a:extLst>
          </p:cNvPr>
          <p:cNvCxnSpPr/>
          <p:nvPr/>
        </p:nvCxnSpPr>
        <p:spPr>
          <a:xfrm>
            <a:off x="4572000" y="3919661"/>
            <a:ext cx="0" cy="1775998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A3B6275-ABE1-463D-90CD-24A00EBF94B1}"/>
              </a:ext>
            </a:extLst>
          </p:cNvPr>
          <p:cNvCxnSpPr/>
          <p:nvPr/>
        </p:nvCxnSpPr>
        <p:spPr>
          <a:xfrm>
            <a:off x="7647250" y="3911545"/>
            <a:ext cx="0" cy="1775998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3E314A9-BD99-477D-AA5C-E530D481832C}"/>
                  </a:ext>
                </a:extLst>
              </p:cNvPr>
              <p:cNvSpPr txBox="1"/>
              <p:nvPr/>
            </p:nvSpPr>
            <p:spPr>
              <a:xfrm flipH="1">
                <a:off x="4615123" y="3589515"/>
                <a:ext cx="6269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3E314A9-BD99-477D-AA5C-E530D48183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615123" y="3589515"/>
                <a:ext cx="62695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rc 11">
            <a:extLst>
              <a:ext uri="{FF2B5EF4-FFF2-40B4-BE49-F238E27FC236}">
                <a16:creationId xmlns:a16="http://schemas.microsoft.com/office/drawing/2014/main" id="{FE5FC805-55CE-40B4-9BE5-D2745C435647}"/>
              </a:ext>
            </a:extLst>
          </p:cNvPr>
          <p:cNvSpPr/>
          <p:nvPr/>
        </p:nvSpPr>
        <p:spPr>
          <a:xfrm>
            <a:off x="3902036" y="3292881"/>
            <a:ext cx="1300480" cy="1300480"/>
          </a:xfrm>
          <a:prstGeom prst="arc">
            <a:avLst>
              <a:gd name="adj1" fmla="val 18088610"/>
              <a:gd name="adj2" fmla="val 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ACC2A0D-5424-45D5-8235-F7ACB37DC73B}"/>
              </a:ext>
            </a:extLst>
          </p:cNvPr>
          <p:cNvGrpSpPr/>
          <p:nvPr/>
        </p:nvGrpSpPr>
        <p:grpSpPr>
          <a:xfrm>
            <a:off x="4572000" y="5902960"/>
            <a:ext cx="3084394" cy="719749"/>
            <a:chOff x="4572000" y="5902960"/>
            <a:chExt cx="3084394" cy="7197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0672046-3C18-47AF-9220-26A5E82B1FA5}"/>
                    </a:ext>
                  </a:extLst>
                </p:cNvPr>
                <p:cNvSpPr txBox="1"/>
                <p:nvPr/>
              </p:nvSpPr>
              <p:spPr>
                <a:xfrm>
                  <a:off x="5087760" y="5945985"/>
                  <a:ext cx="2044919" cy="6767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0672046-3C18-47AF-9220-26A5E82B1F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5945985"/>
                  <a:ext cx="2044919" cy="67672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282D9F9-9BFA-49EF-8D1A-725368234FFF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5902960"/>
              <a:ext cx="308439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9ED6AE9-CD93-47C6-B362-334E8B819D68}"/>
                  </a:ext>
                </a:extLst>
              </p:cNvPr>
              <p:cNvSpPr txBox="1"/>
              <p:nvPr/>
            </p:nvSpPr>
            <p:spPr>
              <a:xfrm>
                <a:off x="7265155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9ED6AE9-CD93-47C6-B362-334E8B819D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155" y="4614538"/>
                <a:ext cx="47557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AF55DCA-6383-422F-BF05-672E6DFADD99}"/>
                  </a:ext>
                </a:extLst>
              </p:cNvPr>
              <p:cNvSpPr txBox="1"/>
              <p:nvPr/>
            </p:nvSpPr>
            <p:spPr>
              <a:xfrm>
                <a:off x="4489442" y="4614538"/>
                <a:ext cx="4991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AF55DCA-6383-422F-BF05-672E6DFAD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442" y="4614538"/>
                <a:ext cx="499117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A65A6-6D58-409F-ADA7-5BBCD2579608}"/>
              </a:ext>
            </a:extLst>
          </p:cNvPr>
          <p:cNvGrpSpPr/>
          <p:nvPr/>
        </p:nvGrpSpPr>
        <p:grpSpPr>
          <a:xfrm>
            <a:off x="3492059" y="5902566"/>
            <a:ext cx="1079941" cy="723844"/>
            <a:chOff x="3492059" y="5902566"/>
            <a:chExt cx="1079941" cy="7238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CBD8DF5D-B43C-4CCD-BF4B-FCA0B9FA9630}"/>
                    </a:ext>
                  </a:extLst>
                </p:cNvPr>
                <p:cNvSpPr txBox="1"/>
                <p:nvPr/>
              </p:nvSpPr>
              <p:spPr>
                <a:xfrm>
                  <a:off x="3492059" y="6006945"/>
                  <a:ext cx="1020921" cy="6194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000" i="1" dirty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CBD8DF5D-B43C-4CCD-BF4B-FCA0B9FA96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2059" y="6006945"/>
                  <a:ext cx="1020921" cy="619465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CCB04F90-D856-4A8E-B5E4-F74C60DB495E}"/>
                </a:ext>
              </a:extLst>
            </p:cNvPr>
            <p:cNvCxnSpPr>
              <a:cxnSpLocks/>
            </p:cNvCxnSpPr>
            <p:nvPr/>
          </p:nvCxnSpPr>
          <p:spPr>
            <a:xfrm>
              <a:off x="3521115" y="5902566"/>
              <a:ext cx="105088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BEB6395-B9A5-4D4F-9AAF-E2872C896C16}"/>
              </a:ext>
            </a:extLst>
          </p:cNvPr>
          <p:cNvGrpSpPr/>
          <p:nvPr/>
        </p:nvGrpSpPr>
        <p:grpSpPr>
          <a:xfrm>
            <a:off x="7646075" y="5902566"/>
            <a:ext cx="1040725" cy="723844"/>
            <a:chOff x="7646075" y="5902566"/>
            <a:chExt cx="1050885" cy="7238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5D7A2D1-B97B-4B89-8B1C-E685F9945290}"/>
                    </a:ext>
                  </a:extLst>
                </p:cNvPr>
                <p:cNvSpPr txBox="1"/>
                <p:nvPr/>
              </p:nvSpPr>
              <p:spPr>
                <a:xfrm>
                  <a:off x="7673459" y="6006945"/>
                  <a:ext cx="1020921" cy="6194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000" b="0" i="0" dirty="0" smtClean="0"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000" i="1" dirty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20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5D7A2D1-B97B-4B89-8B1C-E685F99452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73459" y="6006945"/>
                  <a:ext cx="1020921" cy="61946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816B2BF-9967-4692-AA22-46279622D259}"/>
                </a:ext>
              </a:extLst>
            </p:cNvPr>
            <p:cNvCxnSpPr>
              <a:cxnSpLocks/>
            </p:cNvCxnSpPr>
            <p:nvPr/>
          </p:nvCxnSpPr>
          <p:spPr>
            <a:xfrm>
              <a:off x="7646075" y="5902566"/>
              <a:ext cx="105088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14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B832B3B-C19A-4427-8412-FC08322C64B3}"/>
                  </a:ext>
                </a:extLst>
              </p:cNvPr>
              <p:cNvSpPr txBox="1"/>
              <p:nvPr/>
            </p:nvSpPr>
            <p:spPr>
              <a:xfrm>
                <a:off x="39795" y="972997"/>
                <a:ext cx="4333879" cy="2082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/>
                  <a:t>Side length of triangle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func>
                          <m:func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000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60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e>
                        </m:func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func>
                          <m:func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0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60</m:t>
                            </m:r>
                            <m:r>
                              <a:rPr lang="en-GB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e>
                        </m:func>
                      </m:den>
                    </m:f>
                  </m:oMath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		         </a:t>
                </a:r>
                <a14:m>
                  <m:oMath xmlns:m="http://schemas.openxmlformats.org/officeDocument/2006/math">
                    <m:r>
                      <a:rPr lang="en-GB" sz="2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GB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		         </a:t>
                </a:r>
                <a14:m>
                  <m:oMath xmlns:m="http://schemas.openxmlformats.org/officeDocument/2006/math">
                    <m:r>
                      <a:rPr lang="en-GB" sz="2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B832B3B-C19A-4427-8412-FC08322C6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5" y="972997"/>
                <a:ext cx="4333879" cy="2082878"/>
              </a:xfrm>
              <a:prstGeom prst="rect">
                <a:avLst/>
              </a:prstGeom>
              <a:blipFill>
                <a:blip r:embed="rId2"/>
                <a:stretch>
                  <a:fillRect l="-15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F304820-6E43-4D29-A57F-892275D83C74}"/>
              </a:ext>
            </a:extLst>
          </p:cNvPr>
          <p:cNvGrpSpPr/>
          <p:nvPr/>
        </p:nvGrpSpPr>
        <p:grpSpPr>
          <a:xfrm>
            <a:off x="3517561" y="5898604"/>
            <a:ext cx="5142808" cy="781269"/>
            <a:chOff x="3520756" y="5892800"/>
            <a:chExt cx="5142808" cy="7812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5AEE920F-B7E0-40BD-BBBA-BE4557E41175}"/>
                    </a:ext>
                  </a:extLst>
                </p:cNvPr>
                <p:cNvSpPr txBox="1"/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den>
                        </m:f>
                        <m:d>
                          <m:d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5AEE920F-B7E0-40BD-BBBA-BE4557E411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BBB05955-0207-4AB6-945F-9350B73E5450}"/>
                </a:ext>
              </a:extLst>
            </p:cNvPr>
            <p:cNvCxnSpPr>
              <a:cxnSpLocks/>
            </p:cNvCxnSpPr>
            <p:nvPr/>
          </p:nvCxnSpPr>
          <p:spPr>
            <a:xfrm>
              <a:off x="3520756" y="5892800"/>
              <a:ext cx="51428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8B0DE9-7E15-42F0-96F5-DE21C6B7B12A}"/>
              </a:ext>
            </a:extLst>
          </p:cNvPr>
          <p:cNvGrpSpPr/>
          <p:nvPr/>
        </p:nvGrpSpPr>
        <p:grpSpPr>
          <a:xfrm>
            <a:off x="3492059" y="5893422"/>
            <a:ext cx="5171864" cy="723844"/>
            <a:chOff x="3492059" y="5902566"/>
            <a:chExt cx="5301967" cy="72384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6ED6BE02-A66F-44F2-8C8B-DF01BA99325F}"/>
                </a:ext>
              </a:extLst>
            </p:cNvPr>
            <p:cNvGrpSpPr/>
            <p:nvPr/>
          </p:nvGrpSpPr>
          <p:grpSpPr>
            <a:xfrm>
              <a:off x="4572000" y="5902960"/>
              <a:ext cx="3084394" cy="719749"/>
              <a:chOff x="4572000" y="5902960"/>
              <a:chExt cx="3084394" cy="71974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2AC74BC7-3D6A-4C53-BF63-B934AE22C8A0}"/>
                      </a:ext>
                    </a:extLst>
                  </p:cNvPr>
                  <p:cNvSpPr txBox="1"/>
                  <p:nvPr/>
                </p:nvSpPr>
                <p:spPr>
                  <a:xfrm>
                    <a:off x="5087760" y="5945985"/>
                    <a:ext cx="2044919" cy="67672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GB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000" b="0" i="0" dirty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sz="2000" b="0" i="1" dirty="0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  <m:r>
                                    <a:rPr lang="en-GB" sz="20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°</m:t>
                                  </m:r>
                                </m:e>
                              </m:func>
                            </m:den>
                          </m:f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GB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000" b="0" i="0" dirty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sz="2000" b="0" i="1" dirty="0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  <m:r>
                                    <a:rPr lang="en-GB" sz="20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°</m:t>
                                  </m:r>
                                </m:e>
                              </m:func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2AC74BC7-3D6A-4C53-BF63-B934AE22C8A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87760" y="5945985"/>
                    <a:ext cx="2044919" cy="67672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767E4221-E9E2-46F7-BBC9-83416FA56D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0" y="5902960"/>
                <a:ext cx="308439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F2C20E1-376B-4E72-BBDF-6A48B14DCFC3}"/>
                </a:ext>
              </a:extLst>
            </p:cNvPr>
            <p:cNvGrpSpPr/>
            <p:nvPr/>
          </p:nvGrpSpPr>
          <p:grpSpPr>
            <a:xfrm>
              <a:off x="3492059" y="5902566"/>
              <a:ext cx="1079941" cy="723844"/>
              <a:chOff x="3492059" y="5902566"/>
              <a:chExt cx="1079941" cy="72384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B0E64866-E3E6-4EB8-81F2-6C045989B557}"/>
                      </a:ext>
                    </a:extLst>
                  </p:cNvPr>
                  <p:cNvSpPr txBox="1"/>
                  <p:nvPr/>
                </p:nvSpPr>
                <p:spPr>
                  <a:xfrm>
                    <a:off x="3492059" y="6006945"/>
                    <a:ext cx="1020921" cy="6194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GB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000" b="0" i="0" dirty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GB" sz="2000" i="1" dirty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  <m:r>
                                    <a:rPr lang="en-GB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°</m:t>
                                  </m:r>
                                </m:e>
                              </m:func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B0E64866-E3E6-4EB8-81F2-6C045989B5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92059" y="6006945"/>
                    <a:ext cx="1020921" cy="619465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DFDDF75C-0735-443A-9470-C5DBCBC783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21115" y="5902566"/>
                <a:ext cx="105088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8C52927-A572-4B72-850F-F6CC6B12B88D}"/>
                </a:ext>
              </a:extLst>
            </p:cNvPr>
            <p:cNvGrpSpPr/>
            <p:nvPr/>
          </p:nvGrpSpPr>
          <p:grpSpPr>
            <a:xfrm>
              <a:off x="7646075" y="5902566"/>
              <a:ext cx="1147951" cy="723844"/>
              <a:chOff x="7646075" y="5902566"/>
              <a:chExt cx="1050885" cy="72384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D776AEFE-7209-476C-A8E4-E214547ADFEC}"/>
                      </a:ext>
                    </a:extLst>
                  </p:cNvPr>
                  <p:cNvSpPr txBox="1"/>
                  <p:nvPr/>
                </p:nvSpPr>
                <p:spPr>
                  <a:xfrm>
                    <a:off x="7673459" y="6006945"/>
                    <a:ext cx="1020921" cy="6194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GB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000" b="0" i="0" dirty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GB" sz="2000" i="1" dirty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  <m:r>
                                    <a:rPr lang="en-GB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°</m:t>
                                  </m:r>
                                </m:e>
                              </m:func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D776AEFE-7209-476C-A8E4-E214547ADFE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73459" y="6006945"/>
                    <a:ext cx="1020921" cy="619465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86144EF5-6A32-4369-8E4C-701DF971C3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46075" y="5902566"/>
                <a:ext cx="105088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A6FDC45-597F-4252-9EA7-A5565A1CC158}"/>
              </a:ext>
            </a:extLst>
          </p:cNvPr>
          <p:cNvGrpSpPr/>
          <p:nvPr/>
        </p:nvGrpSpPr>
        <p:grpSpPr>
          <a:xfrm rot="-3600000">
            <a:off x="1721279" y="2833951"/>
            <a:ext cx="5163474" cy="729135"/>
            <a:chOff x="3520756" y="5945985"/>
            <a:chExt cx="5142808" cy="7291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6F70E208-A808-4BF9-992D-2CFD17761F95}"/>
                    </a:ext>
                  </a:extLst>
                </p:cNvPr>
                <p:cNvSpPr txBox="1"/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den>
                        </m:f>
                        <m:d>
                          <m:d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6F70E208-A808-4BF9-992D-2CFD17761F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718B5005-B10D-4FFE-8412-89CDA7E45973}"/>
                </a:ext>
              </a:extLst>
            </p:cNvPr>
            <p:cNvCxnSpPr>
              <a:cxnSpLocks/>
            </p:cNvCxnSpPr>
            <p:nvPr/>
          </p:nvCxnSpPr>
          <p:spPr>
            <a:xfrm>
              <a:off x="3520756" y="6675120"/>
              <a:ext cx="51428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48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B832B3B-C19A-4427-8412-FC08322C64B3}"/>
                  </a:ext>
                </a:extLst>
              </p:cNvPr>
              <p:cNvSpPr txBox="1"/>
              <p:nvPr/>
            </p:nvSpPr>
            <p:spPr>
              <a:xfrm>
                <a:off x="39795" y="972997"/>
                <a:ext cx="3589124" cy="28630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GB" sz="2000" dirty="0"/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°=</m:t>
                        </m:r>
                      </m:e>
                    </m:func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dirty="0"/>
                          <m:t>Height</m:t>
                        </m:r>
                        <m:r>
                          <m:rPr>
                            <m:nor/>
                          </m:rPr>
                          <a:rPr lang="en-GB" sz="2000" dirty="0"/>
                          <m:t> </m:t>
                        </m:r>
                        <m:r>
                          <m:rPr>
                            <m:nor/>
                          </m:rPr>
                          <a:rPr lang="en-GB" sz="2000" dirty="0"/>
                          <m:t>of</m:t>
                        </m:r>
                        <m:r>
                          <m:rPr>
                            <m:nor/>
                          </m:rPr>
                          <a:rPr lang="en-GB" sz="2000" dirty="0"/>
                          <m:t> </m:t>
                        </m:r>
                        <m:r>
                          <m:rPr>
                            <m:nor/>
                          </m:rPr>
                          <a:rPr lang="en-GB" sz="2000" dirty="0"/>
                          <m:t>triangle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dirty="0" smtClean="0"/>
                          <m:t>Side</m:t>
                        </m:r>
                        <m:r>
                          <m:rPr>
                            <m:nor/>
                          </m:rPr>
                          <a:rPr lang="en-GB" sz="20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GB" sz="2000" b="0" i="0" dirty="0" smtClean="0"/>
                          <m:t>length</m:t>
                        </m:r>
                        <m:r>
                          <m:rPr>
                            <m:nor/>
                          </m:rPr>
                          <a:rPr lang="en-GB" sz="2000" dirty="0"/>
                          <m:t> </m:t>
                        </m:r>
                        <m:r>
                          <m:rPr>
                            <m:nor/>
                          </m:rPr>
                          <a:rPr lang="en-GB" sz="2000" dirty="0"/>
                          <m:t>of</m:t>
                        </m:r>
                        <m:r>
                          <m:rPr>
                            <m:nor/>
                          </m:rPr>
                          <a:rPr lang="en-GB" sz="2000" dirty="0"/>
                          <m:t> </m:t>
                        </m:r>
                        <m:r>
                          <m:rPr>
                            <m:nor/>
                          </m:rPr>
                          <a:rPr lang="en-GB" sz="2000" dirty="0"/>
                          <m:t>triangle</m:t>
                        </m:r>
                      </m:den>
                    </m:f>
                  </m:oMath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Height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d>
                      <m:dPr>
                        <m:ctrlPr>
                          <a:rPr lang="en-GB" sz="2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GB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GB" sz="2000" dirty="0"/>
                  <a:t> </a:t>
                </a:r>
              </a:p>
              <a:p>
                <a:endParaRPr lang="en-GB" sz="2000" dirty="0"/>
              </a:p>
              <a:p>
                <a:r>
                  <a:rPr lang="en-GB" sz="3200" dirty="0">
                    <a:solidFill>
                      <a:schemeClr val="tx2"/>
                    </a:solidFill>
                  </a:rPr>
                  <a:t>Height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200" b="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3200" b="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3200" b="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3200" b="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3200" b="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3200" dirty="0">
                    <a:solidFill>
                      <a:schemeClr val="tx2"/>
                    </a:solidFill>
                  </a:rPr>
                  <a:t> </a:t>
                </a:r>
              </a:p>
              <a:p>
                <a:endParaRPr lang="en-GB" sz="20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B832B3B-C19A-4427-8412-FC08322C6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5" y="972997"/>
                <a:ext cx="3589124" cy="2863028"/>
              </a:xfrm>
              <a:prstGeom prst="rect">
                <a:avLst/>
              </a:prstGeom>
              <a:blipFill>
                <a:blip r:embed="rId2"/>
                <a:stretch>
                  <a:fillRect l="-44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83" y="4614538"/>
                <a:ext cx="4755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59" y="3205348"/>
                <a:ext cx="44294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023" y="3000791"/>
                <a:ext cx="4682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F304820-6E43-4D29-A57F-892275D83C74}"/>
              </a:ext>
            </a:extLst>
          </p:cNvPr>
          <p:cNvGrpSpPr/>
          <p:nvPr/>
        </p:nvGrpSpPr>
        <p:grpSpPr>
          <a:xfrm>
            <a:off x="3517561" y="5895819"/>
            <a:ext cx="5142808" cy="781269"/>
            <a:chOff x="3520756" y="5892800"/>
            <a:chExt cx="5142808" cy="7812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5AEE920F-B7E0-40BD-BBBA-BE4557E41175}"/>
                    </a:ext>
                  </a:extLst>
                </p:cNvPr>
                <p:cNvSpPr txBox="1"/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den>
                        </m:f>
                        <m:d>
                          <m:d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5AEE920F-B7E0-40BD-BBBA-BE4557E411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BBB05955-0207-4AB6-945F-9350B73E5450}"/>
                </a:ext>
              </a:extLst>
            </p:cNvPr>
            <p:cNvCxnSpPr>
              <a:cxnSpLocks/>
            </p:cNvCxnSpPr>
            <p:nvPr/>
          </p:nvCxnSpPr>
          <p:spPr>
            <a:xfrm>
              <a:off x="3520756" y="5892800"/>
              <a:ext cx="51428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C1FFF2C-A787-4BD5-B531-7AEBA424995C}"/>
              </a:ext>
            </a:extLst>
          </p:cNvPr>
          <p:cNvGrpSpPr/>
          <p:nvPr/>
        </p:nvGrpSpPr>
        <p:grpSpPr>
          <a:xfrm rot="-3600000">
            <a:off x="1721279" y="2833951"/>
            <a:ext cx="5163474" cy="729135"/>
            <a:chOff x="3520756" y="5945985"/>
            <a:chExt cx="5142808" cy="7291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0FAFC122-3996-40B8-9636-D1885120B848}"/>
                    </a:ext>
                  </a:extLst>
                </p:cNvPr>
                <p:cNvSpPr txBox="1"/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den>
                        </m:f>
                        <m:d>
                          <m:d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6F70E208-A808-4BF9-992D-2CFD17761F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760" y="5945985"/>
                  <a:ext cx="2044919" cy="72808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61ACA644-EEEC-4F78-808C-E23FB9A28FDE}"/>
                </a:ext>
              </a:extLst>
            </p:cNvPr>
            <p:cNvCxnSpPr>
              <a:cxnSpLocks/>
            </p:cNvCxnSpPr>
            <p:nvPr/>
          </p:nvCxnSpPr>
          <p:spPr>
            <a:xfrm>
              <a:off x="3520756" y="6675120"/>
              <a:ext cx="51428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419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019635" y="812163"/>
            <a:ext cx="6124365" cy="5212558"/>
            <a:chOff x="3019635" y="812163"/>
            <a:chExt cx="6124365" cy="5212558"/>
          </a:xfrm>
        </p:grpSpPr>
        <p:grpSp>
          <p:nvGrpSpPr>
            <p:cNvPr id="22" name="Group 21"/>
            <p:cNvGrpSpPr/>
            <p:nvPr/>
          </p:nvGrpSpPr>
          <p:grpSpPr>
            <a:xfrm>
              <a:off x="3521115" y="1276071"/>
              <a:ext cx="5142808" cy="4433455"/>
              <a:chOff x="3733775" y="1212273"/>
              <a:chExt cx="5142808" cy="4433455"/>
            </a:xfrm>
          </p:grpSpPr>
          <p:sp>
            <p:nvSpPr>
              <p:cNvPr id="19" name="Rectangle 18"/>
              <p:cNvSpPr/>
              <p:nvPr/>
            </p:nvSpPr>
            <p:spPr>
              <a:xfrm rot="5400000">
                <a:off x="6743610" y="5451108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600000">
                <a:off x="7335520" y="32359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800000">
                <a:off x="5184116" y="3083506"/>
                <a:ext cx="180753" cy="18075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733775" y="1212273"/>
                <a:ext cx="5142808" cy="4433455"/>
                <a:chOff x="2000596" y="1212273"/>
                <a:chExt cx="5142808" cy="4433455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4961136" y="3847747"/>
                  <a:ext cx="55418" cy="5541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4990518" y="3855863"/>
                  <a:ext cx="19593" cy="17898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4998232" y="3337560"/>
                  <a:ext cx="812803" cy="5359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endCxn id="5" idx="5"/>
                </p:cNvCxnSpPr>
                <p:nvPr/>
              </p:nvCxnSpPr>
              <p:spPr>
                <a:xfrm>
                  <a:off x="3504102" y="3046895"/>
                  <a:ext cx="1504336" cy="8481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Isosceles Triangle 3"/>
                <p:cNvSpPr/>
                <p:nvPr/>
              </p:nvSpPr>
              <p:spPr>
                <a:xfrm>
                  <a:off x="2000596" y="1212273"/>
                  <a:ext cx="5142808" cy="4433455"/>
                </a:xfrm>
                <a:prstGeom prst="triangle">
                  <a:avLst/>
                </a:prstGeom>
                <a:noFill/>
                <a:ln w="571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35" y="5624611"/>
                  <a:ext cx="40677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6450" y="5624611"/>
                  <a:ext cx="4175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547" y="812163"/>
                  <a:ext cx="4059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19446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How Tall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08513" y="4614538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513" y="4614538"/>
                <a:ext cx="38504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04979" y="3662550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979" y="3662550"/>
                <a:ext cx="38504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04505" y="3566853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505" y="3566853"/>
                <a:ext cx="385042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7506629" y="2411132"/>
            <a:ext cx="1428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  <a:endParaRPr lang="en-GB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C7E1490-E174-4FAB-BD93-F97EFA054687}"/>
                  </a:ext>
                </a:extLst>
              </p:cNvPr>
              <p:cNvSpPr txBox="1"/>
              <p:nvPr/>
            </p:nvSpPr>
            <p:spPr>
              <a:xfrm>
                <a:off x="304800" y="1291318"/>
                <a:ext cx="3900826" cy="43297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Triangle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an equilateral triangle.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Three perpendiculars, with lengths shown, are drawn that meet at a point.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tall is the triangle?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3+6+8=17</m:t>
                    </m:r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C7E1490-E174-4FAB-BD93-F97EFA0546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291318"/>
                <a:ext cx="3900826" cy="4329711"/>
              </a:xfrm>
              <a:prstGeom prst="rect">
                <a:avLst/>
              </a:prstGeom>
              <a:blipFill>
                <a:blip r:embed="rId9"/>
                <a:stretch>
                  <a:fillRect l="-23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2D9F1EA6-C3E8-48C2-AE83-2C41332FBE54}"/>
              </a:ext>
            </a:extLst>
          </p:cNvPr>
          <p:cNvGrpSpPr/>
          <p:nvPr/>
        </p:nvGrpSpPr>
        <p:grpSpPr>
          <a:xfrm>
            <a:off x="6026150" y="1296391"/>
            <a:ext cx="494046" cy="4419588"/>
            <a:chOff x="4136390" y="1296391"/>
            <a:chExt cx="494046" cy="441958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1E51F90-9374-460F-8BE5-C5B7821D47AD}"/>
                </a:ext>
              </a:extLst>
            </p:cNvPr>
            <p:cNvCxnSpPr>
              <a:cxnSpLocks/>
            </p:cNvCxnSpPr>
            <p:nvPr/>
          </p:nvCxnSpPr>
          <p:spPr>
            <a:xfrm>
              <a:off x="4202987" y="1296391"/>
              <a:ext cx="0" cy="4419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D33ABE4-BB22-4E34-81C4-A7BADB18A6F8}"/>
                    </a:ext>
                  </a:extLst>
                </p:cNvPr>
                <p:cNvSpPr/>
                <p:nvPr/>
              </p:nvSpPr>
              <p:spPr>
                <a:xfrm>
                  <a:off x="4136390" y="2625555"/>
                  <a:ext cx="494046" cy="64633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600" i="1" dirty="0">
                            <a:latin typeface="Cambria Math" panose="02040503050406030204" pitchFamily="18" charset="0"/>
                          </a:rPr>
                          <m:t>17</m:t>
                        </m:r>
                      </m:oMath>
                    </m:oMathPara>
                  </a14:m>
                  <a:endParaRPr lang="en-GB" sz="3600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D33ABE4-BB22-4E34-81C4-A7BADB18A6F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6390" y="2625555"/>
                  <a:ext cx="494046" cy="646331"/>
                </a:xfrm>
                <a:prstGeom prst="rect">
                  <a:avLst/>
                </a:prstGeom>
                <a:blipFill>
                  <a:blip r:embed="rId10"/>
                  <a:stretch>
                    <a:fillRect r="-1728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50737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1429</Words>
  <Application>Microsoft Office PowerPoint</Application>
  <PresentationFormat>On-screen Show (4:3)</PresentationFormat>
  <Paragraphs>451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Bradley Hand ITC</vt:lpstr>
      <vt:lpstr>Calibri</vt:lpstr>
      <vt:lpstr>Cambria Math</vt:lpstr>
      <vt:lpstr>Comic Sans MS</vt:lpstr>
      <vt:lpstr>Office Theme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PowerPoint Presentation</vt:lpstr>
      <vt:lpstr>NOTE TO TEACHER</vt:lpstr>
      <vt:lpstr>RESOURCES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  <vt:lpstr>How Tall the Triangle?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40</cp:revision>
  <cp:lastPrinted>2019-04-05T09:28:56Z</cp:lastPrinted>
  <dcterms:created xsi:type="dcterms:W3CDTF">2018-06-09T05:00:25Z</dcterms:created>
  <dcterms:modified xsi:type="dcterms:W3CDTF">2020-08-05T06:33:45Z</dcterms:modified>
</cp:coreProperties>
</file>